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6" r:id="rId4"/>
    <p:sldId id="284" r:id="rId5"/>
    <p:sldId id="285" r:id="rId6"/>
    <p:sldId id="286" r:id="rId7"/>
    <p:sldId id="288" r:id="rId8"/>
    <p:sldId id="289" r:id="rId9"/>
    <p:sldId id="290" r:id="rId10"/>
    <p:sldId id="292" r:id="rId11"/>
    <p:sldId id="291" r:id="rId12"/>
    <p:sldId id="268" r:id="rId13"/>
    <p:sldId id="271" r:id="rId14"/>
    <p:sldId id="26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4D0BB486-5FBE-4F14-916F-24DC62741DB2}">
          <p14:sldIdLst>
            <p14:sldId id="256"/>
            <p14:sldId id="259"/>
          </p14:sldIdLst>
        </p14:section>
        <p14:section name="Meet the Team" id="{BFA427DC-B007-4E09-A441-7BBD42204867}">
          <p14:sldIdLst>
            <p14:sldId id="266"/>
          </p14:sldIdLst>
        </p14:section>
        <p14:section name="Intro to Game Development" id="{17C77677-7B78-4DAB-8163-808C7CD726FE}">
          <p14:sldIdLst>
            <p14:sldId id="284"/>
            <p14:sldId id="285"/>
            <p14:sldId id="286"/>
            <p14:sldId id="288"/>
            <p14:sldId id="289"/>
            <p14:sldId id="290"/>
          </p14:sldIdLst>
        </p14:section>
        <p14:section name="Plan for the week" id="{6E2B30E8-213E-48C4-9FFE-9DC2FDAFB16E}">
          <p14:sldIdLst>
            <p14:sldId id="292"/>
            <p14:sldId id="291"/>
            <p14:sldId id="268"/>
            <p14:sldId id="271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9FCF1-B577-45FA-A4E3-98ADB9F9392E}" v="95" dt="2019-04-06T07:49:43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gel" userId="dc5b3cf5f5ef8e04" providerId="LiveId" clId="{0FF8871B-B667-48F7-A103-1E5722066EB1}"/>
  </pc:docChgLst>
  <pc:docChgLst>
    <pc:chgData name="Paul Angel" userId="dc5b3cf5f5ef8e04" providerId="LiveId" clId="{B33D1A48-976F-4C66-9F89-5177BEA00336}"/>
  </pc:docChgLst>
  <pc:docChgLst>
    <pc:chgData name="Paul Angel" userId="dc5b3cf5f5ef8e04" providerId="LiveId" clId="{8DF47980-7878-4A66-A0E8-3E5E71CB4079}"/>
  </pc:docChgLst>
  <pc:docChgLst>
    <pc:chgData name="Paul Angel" userId="dc5b3cf5f5ef8e04" providerId="LiveId" clId="{B0E9FCF1-B577-45FA-A4E3-98ADB9F9392E}"/>
    <pc:docChg chg="undo custSel addSld delSld modSld sldOrd delSection modSection">
      <pc:chgData name="Paul Angel" userId="dc5b3cf5f5ef8e04" providerId="LiveId" clId="{B0E9FCF1-B577-45FA-A4E3-98ADB9F9392E}" dt="2019-04-06T07:49:56.182" v="1047" actId="20577"/>
      <pc:docMkLst>
        <pc:docMk/>
      </pc:docMkLst>
      <pc:sldChg chg="add ord">
        <pc:chgData name="Paul Angel" userId="dc5b3cf5f5ef8e04" providerId="LiveId" clId="{B0E9FCF1-B577-45FA-A4E3-98ADB9F9392E}" dt="2019-04-04T14:15:22.953" v="389"/>
        <pc:sldMkLst>
          <pc:docMk/>
          <pc:sldMk cId="440547968" sldId="256"/>
        </pc:sldMkLst>
      </pc:sldChg>
      <pc:sldChg chg="modSp">
        <pc:chgData name="Paul Angel" userId="dc5b3cf5f5ef8e04" providerId="LiveId" clId="{B0E9FCF1-B577-45FA-A4E3-98ADB9F9392E}" dt="2019-04-04T15:42:54.484" v="975" actId="166"/>
        <pc:sldMkLst>
          <pc:docMk/>
          <pc:sldMk cId="337724886" sldId="259"/>
        </pc:sldMkLst>
        <pc:spChg chg="ord">
          <ac:chgData name="Paul Angel" userId="dc5b3cf5f5ef8e04" providerId="LiveId" clId="{B0E9FCF1-B577-45FA-A4E3-98ADB9F9392E}" dt="2019-04-04T15:42:54.484" v="975" actId="166"/>
          <ac:spMkLst>
            <pc:docMk/>
            <pc:sldMk cId="337724886" sldId="259"/>
            <ac:spMk id="2" creationId="{8F58B48C-D2C8-42B0-95BE-85F7882D7650}"/>
          </ac:spMkLst>
        </pc:spChg>
        <pc:spChg chg="mod">
          <ac:chgData name="Paul Angel" userId="dc5b3cf5f5ef8e04" providerId="LiveId" clId="{B0E9FCF1-B577-45FA-A4E3-98ADB9F9392E}" dt="2019-04-04T15:42:46.887" v="974" actId="20577"/>
          <ac:spMkLst>
            <pc:docMk/>
            <pc:sldMk cId="337724886" sldId="259"/>
            <ac:spMk id="7" creationId="{761456B2-6625-49AC-8A2F-8ADB3A7331B2}"/>
          </ac:spMkLst>
        </pc:spChg>
      </pc:sldChg>
      <pc:sldChg chg="delSp modSp">
        <pc:chgData name="Paul Angel" userId="dc5b3cf5f5ef8e04" providerId="LiveId" clId="{B0E9FCF1-B577-45FA-A4E3-98ADB9F9392E}" dt="2019-04-04T14:12:39.553" v="386" actId="27636"/>
        <pc:sldMkLst>
          <pc:docMk/>
          <pc:sldMk cId="2154408486" sldId="266"/>
        </pc:sldMkLst>
        <pc:spChg chg="mod">
          <ac:chgData name="Paul Angel" userId="dc5b3cf5f5ef8e04" providerId="LiveId" clId="{B0E9FCF1-B577-45FA-A4E3-98ADB9F9392E}" dt="2019-04-04T14:12:39.553" v="386" actId="27636"/>
          <ac:spMkLst>
            <pc:docMk/>
            <pc:sldMk cId="2154408486" sldId="266"/>
            <ac:spMk id="4" creationId="{DDAE5C9E-E3EA-491B-9102-E86D20522B9E}"/>
          </ac:spMkLst>
        </pc:spChg>
        <pc:spChg chg="del mod">
          <ac:chgData name="Paul Angel" userId="dc5b3cf5f5ef8e04" providerId="LiveId" clId="{B0E9FCF1-B577-45FA-A4E3-98ADB9F9392E}" dt="2019-04-04T14:09:18.236" v="62" actId="478"/>
          <ac:spMkLst>
            <pc:docMk/>
            <pc:sldMk cId="2154408486" sldId="266"/>
            <ac:spMk id="5" creationId="{2B2486C5-3111-4808-B063-3B11A9C7DC35}"/>
          </ac:spMkLst>
        </pc:spChg>
      </pc:sldChg>
      <pc:sldChg chg="modSp ord">
        <pc:chgData name="Paul Angel" userId="dc5b3cf5f5ef8e04" providerId="LiveId" clId="{B0E9FCF1-B577-45FA-A4E3-98ADB9F9392E}" dt="2019-04-06T07:28:49.327" v="991" actId="20577"/>
        <pc:sldMkLst>
          <pc:docMk/>
          <pc:sldMk cId="3844701129" sldId="268"/>
        </pc:sldMkLst>
        <pc:spChg chg="mod">
          <ac:chgData name="Paul Angel" userId="dc5b3cf5f5ef8e04" providerId="LiveId" clId="{B0E9FCF1-B577-45FA-A4E3-98ADB9F9392E}" dt="2019-04-06T07:28:49.327" v="991" actId="20577"/>
          <ac:spMkLst>
            <pc:docMk/>
            <pc:sldMk cId="3844701129" sldId="268"/>
            <ac:spMk id="3" creationId="{744A2C71-BA11-4547-81EC-3DC2EE54F272}"/>
          </ac:spMkLst>
        </pc:spChg>
      </pc:sldChg>
      <pc:sldChg chg="add modTransition">
        <pc:chgData name="Paul Angel" userId="dc5b3cf5f5ef8e04" providerId="LiveId" clId="{B0E9FCF1-B577-45FA-A4E3-98ADB9F9392E}" dt="2019-04-04T15:48:41.198" v="976"/>
        <pc:sldMkLst>
          <pc:docMk/>
          <pc:sldMk cId="1112935759" sldId="271"/>
        </pc:sldMkLst>
      </pc:sldChg>
      <pc:sldChg chg="delSp add setBg delDesignElem">
        <pc:chgData name="Paul Angel" userId="dc5b3cf5f5ef8e04" providerId="LiveId" clId="{B0E9FCF1-B577-45FA-A4E3-98ADB9F9392E}" dt="2019-04-04T14:21:20.858" v="395"/>
        <pc:sldMkLst>
          <pc:docMk/>
          <pc:sldMk cId="2714636371" sldId="284"/>
        </pc:sldMkLst>
        <pc:picChg chg="del">
          <ac:chgData name="Paul Angel" userId="dc5b3cf5f5ef8e04" providerId="LiveId" clId="{B0E9FCF1-B577-45FA-A4E3-98ADB9F9392E}" dt="2019-04-04T14:21:20.858" v="395"/>
          <ac:picMkLst>
            <pc:docMk/>
            <pc:sldMk cId="2714636371" sldId="284"/>
            <ac:picMk id="29" creationId="{DD257392-088E-4D55-B128-FFD59A895D80}"/>
          </ac:picMkLst>
        </pc:picChg>
      </pc:sldChg>
      <pc:sldChg chg="add setBg">
        <pc:chgData name="Paul Angel" userId="dc5b3cf5f5ef8e04" providerId="LiveId" clId="{B0E9FCF1-B577-45FA-A4E3-98ADB9F9392E}" dt="2019-04-04T14:21:20.858" v="395"/>
        <pc:sldMkLst>
          <pc:docMk/>
          <pc:sldMk cId="936750379" sldId="285"/>
        </pc:sldMkLst>
      </pc:sldChg>
      <pc:sldChg chg="delSp add setBg delDesignElem">
        <pc:chgData name="Paul Angel" userId="dc5b3cf5f5ef8e04" providerId="LiveId" clId="{B0E9FCF1-B577-45FA-A4E3-98ADB9F9392E}" dt="2019-04-04T14:21:20.858" v="395"/>
        <pc:sldMkLst>
          <pc:docMk/>
          <pc:sldMk cId="671910528" sldId="286"/>
        </pc:sldMkLst>
        <pc:spChg chg="del">
          <ac:chgData name="Paul Angel" userId="dc5b3cf5f5ef8e04" providerId="LiveId" clId="{B0E9FCF1-B577-45FA-A4E3-98ADB9F9392E}" dt="2019-04-04T14:21:20.858" v="395"/>
          <ac:spMkLst>
            <pc:docMk/>
            <pc:sldMk cId="671910528" sldId="286"/>
            <ac:spMk id="32" creationId="{86B8807B-7828-4E42-86D6-939A5397D890}"/>
          </ac:spMkLst>
        </pc:spChg>
        <pc:spChg chg="del">
          <ac:chgData name="Paul Angel" userId="dc5b3cf5f5ef8e04" providerId="LiveId" clId="{B0E9FCF1-B577-45FA-A4E3-98ADB9F9392E}" dt="2019-04-04T14:21:20.858" v="395"/>
          <ac:spMkLst>
            <pc:docMk/>
            <pc:sldMk cId="671910528" sldId="286"/>
            <ac:spMk id="33" creationId="{648F5915-2CE1-4F74-88C5-D4366893D2DF}"/>
          </ac:spMkLst>
        </pc:spChg>
      </pc:sldChg>
      <pc:sldChg chg="delSp modSp add setBg modAnim delDesignElem">
        <pc:chgData name="Paul Angel" userId="dc5b3cf5f5ef8e04" providerId="LiveId" clId="{B0E9FCF1-B577-45FA-A4E3-98ADB9F9392E}" dt="2019-04-05T11:39:42.215" v="981"/>
        <pc:sldMkLst>
          <pc:docMk/>
          <pc:sldMk cId="3571363256" sldId="288"/>
        </pc:sldMkLst>
        <pc:spChg chg="mod">
          <ac:chgData name="Paul Angel" userId="dc5b3cf5f5ef8e04" providerId="LiveId" clId="{B0E9FCF1-B577-45FA-A4E3-98ADB9F9392E}" dt="2019-04-04T15:41:17.704" v="941" actId="122"/>
          <ac:spMkLst>
            <pc:docMk/>
            <pc:sldMk cId="3571363256" sldId="288"/>
            <ac:spMk id="2" creationId="{7E09B167-E9AE-4000-B3CE-004D71A5165F}"/>
          </ac:spMkLst>
        </pc:spChg>
        <pc:spChg chg="del">
          <ac:chgData name="Paul Angel" userId="dc5b3cf5f5ef8e04" providerId="LiveId" clId="{B0E9FCF1-B577-45FA-A4E3-98ADB9F9392E}" dt="2019-04-04T14:21:20.858" v="395"/>
          <ac:spMkLst>
            <pc:docMk/>
            <pc:sldMk cId="3571363256" sldId="288"/>
            <ac:spMk id="37" creationId="{5CB593EA-2F98-479F-B4C4-F366571FA64D}"/>
          </ac:spMkLst>
        </pc:spChg>
        <pc:spChg chg="del">
          <ac:chgData name="Paul Angel" userId="dc5b3cf5f5ef8e04" providerId="LiveId" clId="{B0E9FCF1-B577-45FA-A4E3-98ADB9F9392E}" dt="2019-04-04T14:21:20.858" v="395"/>
          <ac:spMkLst>
            <pc:docMk/>
            <pc:sldMk cId="3571363256" sldId="288"/>
            <ac:spMk id="39" creationId="{39BEB6D0-9E4E-4221-93D1-74ABECEE9EFC}"/>
          </ac:spMkLst>
        </pc:spChg>
      </pc:sldChg>
      <pc:sldChg chg="delSp add setBg delDesignElem">
        <pc:chgData name="Paul Angel" userId="dc5b3cf5f5ef8e04" providerId="LiveId" clId="{B0E9FCF1-B577-45FA-A4E3-98ADB9F9392E}" dt="2019-04-04T14:21:20.858" v="395"/>
        <pc:sldMkLst>
          <pc:docMk/>
          <pc:sldMk cId="2345687042" sldId="289"/>
        </pc:sldMkLst>
        <pc:spChg chg="del">
          <ac:chgData name="Paul Angel" userId="dc5b3cf5f5ef8e04" providerId="LiveId" clId="{B0E9FCF1-B577-45FA-A4E3-98ADB9F9392E}" dt="2019-04-04T14:21:20.858" v="395"/>
          <ac:spMkLst>
            <pc:docMk/>
            <pc:sldMk cId="2345687042" sldId="289"/>
            <ac:spMk id="23" creationId="{B849539B-3694-4E8A-A991-D68126CF3390}"/>
          </ac:spMkLst>
        </pc:spChg>
        <pc:cxnChg chg="del">
          <ac:chgData name="Paul Angel" userId="dc5b3cf5f5ef8e04" providerId="LiveId" clId="{B0E9FCF1-B577-45FA-A4E3-98ADB9F9392E}" dt="2019-04-04T14:21:20.858" v="395"/>
          <ac:cxnSpMkLst>
            <pc:docMk/>
            <pc:sldMk cId="2345687042" sldId="289"/>
            <ac:cxnSpMk id="25" creationId="{85D24317-6D0E-4553-A14C-1FA053CABFB5}"/>
          </ac:cxnSpMkLst>
        </pc:cxnChg>
        <pc:cxnChg chg="del">
          <ac:chgData name="Paul Angel" userId="dc5b3cf5f5ef8e04" providerId="LiveId" clId="{B0E9FCF1-B577-45FA-A4E3-98ADB9F9392E}" dt="2019-04-04T14:21:20.858" v="395"/>
          <ac:cxnSpMkLst>
            <pc:docMk/>
            <pc:sldMk cId="2345687042" sldId="289"/>
            <ac:cxnSpMk id="27" creationId="{1AA718E0-F8D2-4975-85FE-D33E8A7B9176}"/>
          </ac:cxnSpMkLst>
        </pc:cxnChg>
      </pc:sldChg>
      <pc:sldChg chg="delSp modSp add setBg delDesignElem">
        <pc:chgData name="Paul Angel" userId="dc5b3cf5f5ef8e04" providerId="LiveId" clId="{B0E9FCF1-B577-45FA-A4E3-98ADB9F9392E}" dt="2019-04-04T15:41:04.761" v="939" actId="207"/>
        <pc:sldMkLst>
          <pc:docMk/>
          <pc:sldMk cId="2275035662" sldId="290"/>
        </pc:sldMkLst>
        <pc:spChg chg="mod">
          <ac:chgData name="Paul Angel" userId="dc5b3cf5f5ef8e04" providerId="LiveId" clId="{B0E9FCF1-B577-45FA-A4E3-98ADB9F9392E}" dt="2019-04-04T15:41:04.761" v="939" actId="207"/>
          <ac:spMkLst>
            <pc:docMk/>
            <pc:sldMk cId="2275035662" sldId="290"/>
            <ac:spMk id="2" creationId="{DECFB6F1-78DF-46CC-A861-EAA2BF47894E}"/>
          </ac:spMkLst>
        </pc:spChg>
        <pc:spChg chg="del">
          <ac:chgData name="Paul Angel" userId="dc5b3cf5f5ef8e04" providerId="LiveId" clId="{B0E9FCF1-B577-45FA-A4E3-98ADB9F9392E}" dt="2019-04-04T14:21:20.858" v="395"/>
          <ac:spMkLst>
            <pc:docMk/>
            <pc:sldMk cId="2275035662" sldId="290"/>
            <ac:spMk id="72" creationId="{37C89E4B-3C9F-44B9-8B86-D9E3D112D8EC}"/>
          </ac:spMkLst>
        </pc:spChg>
        <pc:cxnChg chg="del">
          <ac:chgData name="Paul Angel" userId="dc5b3cf5f5ef8e04" providerId="LiveId" clId="{B0E9FCF1-B577-45FA-A4E3-98ADB9F9392E}" dt="2019-04-04T14:21:20.858" v="395"/>
          <ac:cxnSpMkLst>
            <pc:docMk/>
            <pc:sldMk cId="2275035662" sldId="290"/>
            <ac:cxnSpMk id="74" creationId="{AA2EAA10-076F-46BD-8F0F-B9A2FB77A85C}"/>
          </ac:cxnSpMkLst>
        </pc:cxnChg>
        <pc:cxnChg chg="del">
          <ac:chgData name="Paul Angel" userId="dc5b3cf5f5ef8e04" providerId="LiveId" clId="{B0E9FCF1-B577-45FA-A4E3-98ADB9F9392E}" dt="2019-04-04T14:21:20.858" v="395"/>
          <ac:cxnSpMkLst>
            <pc:docMk/>
            <pc:sldMk cId="2275035662" sldId="290"/>
            <ac:cxnSpMk id="76" creationId="{D891E407-403B-4764-86C9-33A56D3BCAA3}"/>
          </ac:cxnSpMkLst>
        </pc:cxnChg>
      </pc:sldChg>
      <pc:sldChg chg="modSp add ord">
        <pc:chgData name="Paul Angel" userId="dc5b3cf5f5ef8e04" providerId="LiveId" clId="{B0E9FCF1-B577-45FA-A4E3-98ADB9F9392E}" dt="2019-04-04T15:42:04.328" v="971"/>
        <pc:sldMkLst>
          <pc:docMk/>
          <pc:sldMk cId="937755038" sldId="291"/>
        </pc:sldMkLst>
        <pc:spChg chg="mod">
          <ac:chgData name="Paul Angel" userId="dc5b3cf5f5ef8e04" providerId="LiveId" clId="{B0E9FCF1-B577-45FA-A4E3-98ADB9F9392E}" dt="2019-04-04T14:21:45.983" v="426" actId="20577"/>
          <ac:spMkLst>
            <pc:docMk/>
            <pc:sldMk cId="937755038" sldId="291"/>
            <ac:spMk id="2" creationId="{7C61158A-B94B-4C32-8391-65ED715A40C0}"/>
          </ac:spMkLst>
        </pc:spChg>
        <pc:spChg chg="mod">
          <ac:chgData name="Paul Angel" userId="dc5b3cf5f5ef8e04" providerId="LiveId" clId="{B0E9FCF1-B577-45FA-A4E3-98ADB9F9392E}" dt="2019-04-04T14:21:59.170" v="448" actId="20577"/>
          <ac:spMkLst>
            <pc:docMk/>
            <pc:sldMk cId="937755038" sldId="291"/>
            <ac:spMk id="3" creationId="{295FCF7F-4040-4DF3-8C58-A4DDBA905E98}"/>
          </ac:spMkLst>
        </pc:spChg>
      </pc:sldChg>
      <pc:sldChg chg="addSp delSp modSp add">
        <pc:chgData name="Paul Angel" userId="dc5b3cf5f5ef8e04" providerId="LiveId" clId="{B0E9FCF1-B577-45FA-A4E3-98ADB9F9392E}" dt="2019-04-06T07:49:56.182" v="1047" actId="20577"/>
        <pc:sldMkLst>
          <pc:docMk/>
          <pc:sldMk cId="2178168195" sldId="292"/>
        </pc:sldMkLst>
        <pc:spChg chg="del">
          <ac:chgData name="Paul Angel" userId="dc5b3cf5f5ef8e04" providerId="LiveId" clId="{B0E9FCF1-B577-45FA-A4E3-98ADB9F9392E}" dt="2019-04-04T15:22:32.235" v="455" actId="478"/>
          <ac:spMkLst>
            <pc:docMk/>
            <pc:sldMk cId="2178168195" sldId="292"/>
            <ac:spMk id="2" creationId="{C9F22790-B243-42B3-B404-F67297507C88}"/>
          </ac:spMkLst>
        </pc:spChg>
        <pc:spChg chg="del">
          <ac:chgData name="Paul Angel" userId="dc5b3cf5f5ef8e04" providerId="LiveId" clId="{B0E9FCF1-B577-45FA-A4E3-98ADB9F9392E}" dt="2019-04-04T15:22:17.139" v="453"/>
          <ac:spMkLst>
            <pc:docMk/>
            <pc:sldMk cId="2178168195" sldId="292"/>
            <ac:spMk id="3" creationId="{EB46228C-FECC-4A6A-92B7-BE95303C347E}"/>
          </ac:spMkLst>
        </pc:spChg>
        <pc:spChg chg="add del mod">
          <ac:chgData name="Paul Angel" userId="dc5b3cf5f5ef8e04" providerId="LiveId" clId="{B0E9FCF1-B577-45FA-A4E3-98ADB9F9392E}" dt="2019-04-04T15:23:11.856" v="484" actId="478"/>
          <ac:spMkLst>
            <pc:docMk/>
            <pc:sldMk cId="2178168195" sldId="292"/>
            <ac:spMk id="6" creationId="{4F22C69D-7986-40A5-9A5B-29CCB12F7382}"/>
          </ac:spMkLst>
        </pc:spChg>
        <pc:spChg chg="add mod">
          <ac:chgData name="Paul Angel" userId="dc5b3cf5f5ef8e04" providerId="LiveId" clId="{B0E9FCF1-B577-45FA-A4E3-98ADB9F9392E}" dt="2019-04-04T15:41:56.423" v="970" actId="1076"/>
          <ac:spMkLst>
            <pc:docMk/>
            <pc:sldMk cId="2178168195" sldId="292"/>
            <ac:spMk id="7" creationId="{EF983915-A8C0-40D1-A6C7-4187EB10ADF8}"/>
          </ac:spMkLst>
        </pc:spChg>
        <pc:graphicFrameChg chg="add del mod modGraphic">
          <ac:chgData name="Paul Angel" userId="dc5b3cf5f5ef8e04" providerId="LiveId" clId="{B0E9FCF1-B577-45FA-A4E3-98ADB9F9392E}" dt="2019-04-06T07:49:56.182" v="1047" actId="20577"/>
          <ac:graphicFrameMkLst>
            <pc:docMk/>
            <pc:sldMk cId="2178168195" sldId="292"/>
            <ac:graphicFrameMk id="4" creationId="{68E570F8-11C5-4510-AF1E-8010DEC0C36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1D98B-6FAF-4E94-8E61-19D9243B6B36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2DDC0-698F-4A81-9B67-E3ECE81BE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9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2DDC0-698F-4A81-9B67-E3ECE81BEBA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7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6845-63E4-4866-89CD-3C3D1A501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5ABDB-E451-4365-AF6F-8DB07943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9A4CD-D167-4942-AB83-1B7E9F4C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42B2B-89F8-4331-91F9-71F0BF7A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0942-BA81-472A-9EA0-F9A8635B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5E147-936D-4790-8170-07577A384AE2}"/>
              </a:ext>
            </a:extLst>
          </p:cNvPr>
          <p:cNvSpPr/>
          <p:nvPr userDrawn="1"/>
        </p:nvSpPr>
        <p:spPr>
          <a:xfrm>
            <a:off x="36000" y="2754630"/>
            <a:ext cx="5139086" cy="41112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22023" r="22023" b="-787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09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B193-5E3B-464B-B827-24C4FA65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A94A5-AD90-47A2-9849-484B174F9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9D123-765F-4E46-A195-895590EC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4C745-848F-45D2-A01F-426F4B7B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37CA-B4F7-4478-BA0E-0741957D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72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E92FA-87C5-453E-8436-2593C1836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75E96-FF40-46FB-A3AB-10D054811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700CF-720F-4F21-B8B4-A182345A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53A6E-1C0F-4F75-B008-8167AD7A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D1F1-6A2A-48A2-BC36-E4054B71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24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651D-7096-4C13-B0B5-2A851A3A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DA50-67B9-4B20-9318-D4211B2E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A6745-FADF-4C27-A495-091821E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CA1AF-336D-47FD-824A-E8D13BD5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F05D-E842-4A62-8088-5CB02932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3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0431-4EFF-481A-B699-E30FCC4B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75B07-B558-49EA-99BA-CBB94F56E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5479-D7A1-47BB-AB98-87CC4FCA3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D6687-86CC-48A1-A6D3-F93F1E68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31B06-8790-463B-8AE1-CDC1191A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17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4E05-9F4B-4146-9F0E-0F5DB6C5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163E-8799-4BD0-95AC-934A00315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E70FB-73FA-4AAE-BE5E-0B30F51E7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C17D1-5701-4DBF-A903-8913FD1B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E4EDF-8CAC-4D82-BDA9-00A88869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2F827-897F-429F-ABFE-9A41FEF6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78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5D13-E705-408F-A308-63024C96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CD3B-7399-421B-8B60-591B742D1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091F2-0130-4C1C-84A8-1DA72DA13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A55B-6EB1-4829-B3F7-F6A9696AA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E19A5-5AEA-4653-BDF3-F62302F4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093AA-626F-4281-8A36-EA9365BE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52B2F-8F8C-4B47-9E03-82932A2A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3BA4F-867A-4794-824A-2A87E472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54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E16D-38D1-4472-A911-DEAD67F1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AFF2A9-0146-469F-AC06-11BA31B9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BDF5B-E932-4967-9A4C-73B8AB9C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E1D6F-9F01-4406-A016-D84FC7FD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0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FA00B-2ECD-41B0-A18E-565D992DD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DBD9B-CB7E-4A34-AADE-D4E83FF8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9483-EC77-464F-AF3B-05B21B7A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8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A568-8D34-47F4-A31C-1347A59E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0CDB-9CA5-4934-85C4-7F244D04E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DDCAB-63DF-41D5-B816-5730A1A34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60DA-BD63-42FE-8810-7E1CE02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510A6-E5D2-4581-BE44-4414459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BD2AD-DD81-4C6D-ABDD-06AFDDA0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41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124B-6024-4D8B-A774-BE6F40E4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25347-A871-4DC9-BA07-29DB0B8E2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6B975-0F2A-469E-8603-7C55B6F4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D0EDD-257A-4A35-8FE3-0176F2E6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03493-3BDD-4A6B-A701-3081FDF6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325EC-9929-4457-8737-19DDFEF9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3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B7484-25A8-4EBD-8C77-F7602C6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97958-D7DF-4F6B-BE57-C561C17A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154DA-A54D-48FA-9940-52EC7B5B0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AF54E-84ED-4B06-8579-A488274D274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EC73-1CB0-4313-8555-EFE8A97B6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22D63-28A4-474A-956B-5434E0D17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524E9-BA2F-486F-A1CD-91C2B6B13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14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74979-0431-422C-85FC-4DB21DA3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9" y="5209415"/>
            <a:ext cx="3441196" cy="11358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D2C4F1-7008-4E12-B731-595B6B895015}"/>
              </a:ext>
            </a:extLst>
          </p:cNvPr>
          <p:cNvGrpSpPr/>
          <p:nvPr/>
        </p:nvGrpSpPr>
        <p:grpSpPr>
          <a:xfrm>
            <a:off x="4116020" y="5042288"/>
            <a:ext cx="1583444" cy="1470142"/>
            <a:chOff x="5181339" y="1958858"/>
            <a:chExt cx="2412000" cy="241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70117D-6B2E-4E53-8EC6-8FFE6414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209" y="2196482"/>
              <a:ext cx="1880263" cy="18802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7B3C60-F33F-4317-AE9E-2FC14429A671}"/>
                </a:ext>
              </a:extLst>
            </p:cNvPr>
            <p:cNvSpPr txBox="1"/>
            <p:nvPr/>
          </p:nvSpPr>
          <p:spPr>
            <a:xfrm rot="4152081">
              <a:off x="5181339" y="1958858"/>
              <a:ext cx="2412000" cy="2412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GB" sz="3200" b="1" dirty="0">
                  <a:solidFill>
                    <a:srgbClr val="01284F"/>
                  </a:solidFill>
                  <a:latin typeface="Consolas" panose="020B0609020204030204" pitchFamily="49" charset="0"/>
                </a:rPr>
                <a:t>c r e a t e </a:t>
              </a:r>
              <a:r>
                <a:rPr lang="en-GB" sz="2400" dirty="0">
                  <a:solidFill>
                    <a:srgbClr val="01284F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2400" b="1" dirty="0">
                  <a:solidFill>
                    <a:srgbClr val="01284F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2400" dirty="0">
                  <a:solidFill>
                    <a:srgbClr val="01284F"/>
                  </a:solidFill>
                  <a:latin typeface="Consolas" panose="020B0609020204030204" pitchFamily="49" charset="0"/>
                </a:rPr>
                <a:t>t h e n </a:t>
              </a:r>
              <a:r>
                <a:rPr lang="en-GB" sz="3200" dirty="0">
                  <a:solidFill>
                    <a:srgbClr val="01284F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3200" b="1" dirty="0">
                  <a:solidFill>
                    <a:srgbClr val="01284F"/>
                  </a:solidFill>
                  <a:latin typeface="Consolas" panose="020B0609020204030204" pitchFamily="49" charset="0"/>
                </a:rPr>
                <a:t> P l a y </a:t>
              </a:r>
              <a:r>
                <a:rPr lang="en-GB" sz="2400" dirty="0">
                  <a:solidFill>
                    <a:srgbClr val="01284F"/>
                  </a:solidFill>
                  <a:latin typeface="Consolas" panose="020B0609020204030204" pitchFamily="49" charset="0"/>
                </a:rPr>
                <a:t>. t h e n</a:t>
              </a:r>
              <a:r>
                <a:rPr lang="en-GB" sz="3200" b="1" dirty="0">
                  <a:solidFill>
                    <a:srgbClr val="01284F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3200" dirty="0">
                  <a:solidFill>
                    <a:srgbClr val="01284F"/>
                  </a:solidFill>
                  <a:latin typeface="Consolas" panose="020B0609020204030204" pitchFamily="49" charset="0"/>
                </a:rPr>
                <a:t>(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BF9F7B-E0F1-4085-9673-7F6A4DAF9D24}"/>
              </a:ext>
            </a:extLst>
          </p:cNvPr>
          <p:cNvSpPr txBox="1"/>
          <p:nvPr/>
        </p:nvSpPr>
        <p:spPr>
          <a:xfrm>
            <a:off x="8926159" y="5577304"/>
            <a:ext cx="291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02060"/>
                </a:solidFill>
                <a:latin typeface="Arial Black" panose="020B0A04020102020204" pitchFamily="34" charset="0"/>
              </a:rPr>
              <a:t>@cmetgamesdev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BCBC2B-A473-4A2C-8452-0CC7A4353753}"/>
              </a:ext>
            </a:extLst>
          </p:cNvPr>
          <p:cNvSpPr/>
          <p:nvPr/>
        </p:nvSpPr>
        <p:spPr>
          <a:xfrm>
            <a:off x="6416283" y="5432678"/>
            <a:ext cx="2307771" cy="66523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42580-6403-4B7F-93C7-DE4DEB3B7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72" y="1425322"/>
            <a:ext cx="8838255" cy="27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4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E570F8-11C5-4510-AF1E-8010DEC0C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281416"/>
              </p:ext>
            </p:extLst>
          </p:nvPr>
        </p:nvGraphicFramePr>
        <p:xfrm>
          <a:off x="167753" y="415753"/>
          <a:ext cx="11856493" cy="6057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818">
                  <a:extLst>
                    <a:ext uri="{9D8B030D-6E8A-4147-A177-3AD203B41FA5}">
                      <a16:colId xmlns:a16="http://schemas.microsoft.com/office/drawing/2014/main" val="534194201"/>
                    </a:ext>
                  </a:extLst>
                </a:gridCol>
                <a:gridCol w="1136175">
                  <a:extLst>
                    <a:ext uri="{9D8B030D-6E8A-4147-A177-3AD203B41FA5}">
                      <a16:colId xmlns:a16="http://schemas.microsoft.com/office/drawing/2014/main" val="3329222649"/>
                    </a:ext>
                  </a:extLst>
                </a:gridCol>
                <a:gridCol w="1638673">
                  <a:extLst>
                    <a:ext uri="{9D8B030D-6E8A-4147-A177-3AD203B41FA5}">
                      <a16:colId xmlns:a16="http://schemas.microsoft.com/office/drawing/2014/main" val="382606363"/>
                    </a:ext>
                  </a:extLst>
                </a:gridCol>
                <a:gridCol w="1644421">
                  <a:extLst>
                    <a:ext uri="{9D8B030D-6E8A-4147-A177-3AD203B41FA5}">
                      <a16:colId xmlns:a16="http://schemas.microsoft.com/office/drawing/2014/main" val="2505509630"/>
                    </a:ext>
                  </a:extLst>
                </a:gridCol>
                <a:gridCol w="1653985">
                  <a:extLst>
                    <a:ext uri="{9D8B030D-6E8A-4147-A177-3AD203B41FA5}">
                      <a16:colId xmlns:a16="http://schemas.microsoft.com/office/drawing/2014/main" val="1334747175"/>
                    </a:ext>
                  </a:extLst>
                </a:gridCol>
                <a:gridCol w="1501254">
                  <a:extLst>
                    <a:ext uri="{9D8B030D-6E8A-4147-A177-3AD203B41FA5}">
                      <a16:colId xmlns:a16="http://schemas.microsoft.com/office/drawing/2014/main" val="768378026"/>
                    </a:ext>
                  </a:extLst>
                </a:gridCol>
                <a:gridCol w="1596788">
                  <a:extLst>
                    <a:ext uri="{9D8B030D-6E8A-4147-A177-3AD203B41FA5}">
                      <a16:colId xmlns:a16="http://schemas.microsoft.com/office/drawing/2014/main" val="384356521"/>
                    </a:ext>
                  </a:extLst>
                </a:gridCol>
                <a:gridCol w="1651379">
                  <a:extLst>
                    <a:ext uri="{9D8B030D-6E8A-4147-A177-3AD203B41FA5}">
                      <a16:colId xmlns:a16="http://schemas.microsoft.com/office/drawing/2014/main" val="4157121583"/>
                    </a:ext>
                  </a:extLst>
                </a:gridCol>
              </a:tblGrid>
              <a:tr h="3851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Date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9.15am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9.30am – 10.30am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10.30am – 11.30am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11.30am – 12.30pm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12.30pm – 1.30pm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1.30pm – 2.30pm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2.30pm – 4pm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anchor="ctr"/>
                </a:tc>
                <a:extLst>
                  <a:ext uri="{0D108BD9-81ED-4DB2-BD59-A6C34878D82A}">
                    <a16:rowId xmlns:a16="http://schemas.microsoft.com/office/drawing/2014/main" val="84847539"/>
                  </a:ext>
                </a:extLst>
              </a:tr>
              <a:tr h="9697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Monday 8</a:t>
                      </a:r>
                      <a:r>
                        <a:rPr lang="en-GB" sz="1200" baseline="30000" dirty="0">
                          <a:effectLst/>
                        </a:rPr>
                        <a:t>th</a:t>
                      </a:r>
                      <a:r>
                        <a:rPr lang="en-GB" sz="1200" dirty="0">
                          <a:effectLst/>
                        </a:rPr>
                        <a:t> April 2019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Meet at CSM reception </a:t>
                      </a:r>
                      <a:r>
                        <a:rPr lang="en-GB" sz="1200" dirty="0">
                          <a:effectLst/>
                        </a:rPr>
                        <a:t>– Llandaff campus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Registration &amp;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Welcome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Group work Lecture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Angel; Glenn Jenkins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O016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Group work Lecture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Angel; Glenn Jenkins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O016</a:t>
                      </a:r>
                    </a:p>
                  </a:txBody>
                  <a:tcPr marL="47157" marR="47157" marT="0" marB="0"/>
                </a:tc>
                <a:tc rowSpan="5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4400" dirty="0">
                          <a:effectLst/>
                        </a:rPr>
                        <a:t>LUNCH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 vert="vert2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Group work Lecture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Angel; Glenn Jenkins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O016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Group work Lecture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Angel; Glenn Jenkins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O016</a:t>
                      </a:r>
                    </a:p>
                  </a:txBody>
                  <a:tcPr marL="47157" marR="47157" marT="0" marB="0"/>
                </a:tc>
                <a:extLst>
                  <a:ext uri="{0D108BD9-81ED-4DB2-BD59-A6C34878D82A}">
                    <a16:rowId xmlns:a16="http://schemas.microsoft.com/office/drawing/2014/main" val="3646315182"/>
                  </a:ext>
                </a:extLst>
              </a:tr>
              <a:tr h="1036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Tuesday 9</a:t>
                      </a:r>
                      <a:r>
                        <a:rPr lang="en-GB" sz="1200" baseline="30000">
                          <a:effectLst/>
                        </a:rPr>
                        <a:t>th</a:t>
                      </a:r>
                      <a:r>
                        <a:rPr lang="en-GB" sz="1200">
                          <a:effectLst/>
                        </a:rPr>
                        <a:t> April 2019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Meet at CSM reception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>
                          <a:effectLst/>
                        </a:rPr>
                        <a:t>  O306</a:t>
                      </a:r>
                      <a:endParaRPr lang="en-GB" sz="1200" dirty="0">
                        <a:effectLst/>
                      </a:endParaRPr>
                    </a:p>
                  </a:txBody>
                  <a:tcPr marL="47157" marR="47157" marT="0" marB="0"/>
                </a:tc>
                <a:extLst>
                  <a:ext uri="{0D108BD9-81ED-4DB2-BD59-A6C34878D82A}">
                    <a16:rowId xmlns:a16="http://schemas.microsoft.com/office/drawing/2014/main" val="221418362"/>
                  </a:ext>
                </a:extLst>
              </a:tr>
              <a:tr h="122170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Wednesday 10</a:t>
                      </a:r>
                      <a:r>
                        <a:rPr lang="en-GB" sz="1200" baseline="30000" dirty="0">
                          <a:effectLst/>
                        </a:rPr>
                        <a:t>th</a:t>
                      </a:r>
                      <a:r>
                        <a:rPr lang="en-GB" sz="1200" dirty="0">
                          <a:effectLst/>
                        </a:rPr>
                        <a:t> April 2019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</a:rPr>
                        <a:t>Meet at CSM reception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St </a:t>
                      </a:r>
                      <a:r>
                        <a:rPr lang="en-GB" sz="1200" b="1" dirty="0" err="1">
                          <a:effectLst/>
                        </a:rPr>
                        <a:t>Fagans</a:t>
                      </a:r>
                      <a:endParaRPr lang="en-GB" sz="12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10.30 pick up until 2pm</a:t>
                      </a:r>
                    </a:p>
                  </a:txBody>
                  <a:tcPr marL="47157" marR="47157" marT="0" marB="0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47157" marR="47157" marT="0" marB="0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47157" marR="47157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St </a:t>
                      </a:r>
                      <a:r>
                        <a:rPr lang="en-GB" sz="1200" b="1" dirty="0" err="1">
                          <a:effectLst/>
                        </a:rPr>
                        <a:t>Fagans</a:t>
                      </a:r>
                      <a:endParaRPr lang="en-GB" sz="1200" dirty="0">
                        <a:effectLst/>
                      </a:endParaRPr>
                    </a:p>
                  </a:txBody>
                  <a:tcPr marL="47157" marR="47157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extLst>
                  <a:ext uri="{0D108BD9-81ED-4DB2-BD59-A6C34878D82A}">
                    <a16:rowId xmlns:a16="http://schemas.microsoft.com/office/drawing/2014/main" val="3471352688"/>
                  </a:ext>
                </a:extLst>
              </a:tr>
              <a:tr h="104833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Thursday 11</a:t>
                      </a:r>
                      <a:r>
                        <a:rPr lang="en-GB" sz="1200" baseline="30000" dirty="0">
                          <a:effectLst/>
                        </a:rPr>
                        <a:t>th</a:t>
                      </a:r>
                      <a:r>
                        <a:rPr lang="en-GB" sz="1200" dirty="0">
                          <a:effectLst/>
                        </a:rPr>
                        <a:t> April 2019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Meet at CSM reception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</a:txBody>
                  <a:tcPr marL="47157" marR="47157" marT="0" marB="0"/>
                </a:tc>
                <a:extLst>
                  <a:ext uri="{0D108BD9-81ED-4DB2-BD59-A6C34878D82A}">
                    <a16:rowId xmlns:a16="http://schemas.microsoft.com/office/drawing/2014/main" val="868393758"/>
                  </a:ext>
                </a:extLst>
              </a:tr>
              <a:tr h="139536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Friday 12</a:t>
                      </a:r>
                      <a:r>
                        <a:rPr lang="en-GB" sz="1200" baseline="30000" dirty="0">
                          <a:effectLst/>
                        </a:rPr>
                        <a:t>th</a:t>
                      </a:r>
                      <a:r>
                        <a:rPr lang="en-GB" sz="1200" dirty="0">
                          <a:effectLst/>
                        </a:rPr>
                        <a:t> April 2019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Meet at CSM reception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Poster Presentations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Project work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Paul Angel  O208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Glenn Jenkins  O119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Cath </a:t>
                      </a:r>
                      <a:r>
                        <a:rPr lang="en-GB" sz="1200" dirty="0" err="1">
                          <a:effectLst/>
                        </a:rPr>
                        <a:t>Tryfona</a:t>
                      </a:r>
                      <a:r>
                        <a:rPr lang="en-GB" sz="1200" dirty="0">
                          <a:effectLst/>
                        </a:rPr>
                        <a:t>  O306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</a:endParaRP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Presentations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O216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O320</a:t>
                      </a:r>
                    </a:p>
                  </a:txBody>
                  <a:tcPr marL="47157" marR="4715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Certificate presentations</a:t>
                      </a:r>
                      <a:endParaRPr lang="en-GB" sz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O320</a:t>
                      </a:r>
                    </a:p>
                  </a:txBody>
                  <a:tcPr marL="47157" marR="47157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</a:endParaRPr>
                    </a:p>
                  </a:txBody>
                  <a:tcPr marL="47157" marR="47157" marT="0" marB="0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47157" marR="47157" marT="0" marB="0"/>
                </a:tc>
                <a:extLst>
                  <a:ext uri="{0D108BD9-81ED-4DB2-BD59-A6C34878D82A}">
                    <a16:rowId xmlns:a16="http://schemas.microsoft.com/office/drawing/2014/main" val="17799545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983915-A8C0-40D1-A6C7-4187EB10ADF8}"/>
              </a:ext>
            </a:extLst>
          </p:cNvPr>
          <p:cNvSpPr txBox="1"/>
          <p:nvPr/>
        </p:nvSpPr>
        <p:spPr>
          <a:xfrm>
            <a:off x="85725" y="46421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 for the week…</a:t>
            </a:r>
          </a:p>
        </p:txBody>
      </p:sp>
    </p:spTree>
    <p:extLst>
      <p:ext uri="{BB962C8B-B14F-4D97-AF65-F5344CB8AC3E}">
        <p14:creationId xmlns:p14="http://schemas.microsoft.com/office/powerpoint/2010/main" val="217816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1158A-B94B-4C32-8391-65ED715A40C0}"/>
              </a:ext>
            </a:extLst>
          </p:cNvPr>
          <p:cNvSpPr txBox="1"/>
          <p:nvPr/>
        </p:nvSpPr>
        <p:spPr>
          <a:xfrm>
            <a:off x="1171673" y="602524"/>
            <a:ext cx="629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Your project for the week…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FCF7F-4040-4DF3-8C58-A4DDBA905E98}"/>
              </a:ext>
            </a:extLst>
          </p:cNvPr>
          <p:cNvSpPr txBox="1"/>
          <p:nvPr/>
        </p:nvSpPr>
        <p:spPr>
          <a:xfrm>
            <a:off x="1766750" y="1560687"/>
            <a:ext cx="100322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we want to do…</a:t>
            </a:r>
          </a:p>
          <a:p>
            <a:endParaRPr lang="en-GB" sz="2800" dirty="0"/>
          </a:p>
          <a:p>
            <a:r>
              <a:rPr lang="en-GB" sz="2800" dirty="0"/>
              <a:t>Explore both the creative and technical side of game development – develop a sprite-based web game.</a:t>
            </a:r>
          </a:p>
        </p:txBody>
      </p:sp>
    </p:spTree>
    <p:extLst>
      <p:ext uri="{BB962C8B-B14F-4D97-AF65-F5344CB8AC3E}">
        <p14:creationId xmlns:p14="http://schemas.microsoft.com/office/powerpoint/2010/main" val="93775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FC12-7437-4EC2-A4B2-8747D205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Game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2C71-BA11-4547-81EC-3DC2EE54F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28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For this project you’re required to work in teams to design and develop a 2D web-based game. The theme of the game is left for you to decide – use your imaginations!</a:t>
            </a:r>
          </a:p>
          <a:p>
            <a:pPr marL="0" indent="0">
              <a:buNone/>
            </a:pPr>
            <a:r>
              <a:rPr lang="en-GB" dirty="0"/>
              <a:t>In your teams, design your games, levels and sprites.  Using JavaScript, implement your ideas.</a:t>
            </a:r>
          </a:p>
          <a:p>
            <a:pPr marL="0" indent="0">
              <a:buNone/>
            </a:pPr>
            <a:r>
              <a:rPr lang="en-GB" dirty="0"/>
              <a:t>Three starting-points are given to you – a space shooter, a 2-player racing game and a platform engine prototype.  These are available to download from bitbucket.</a:t>
            </a:r>
          </a:p>
          <a:p>
            <a:pPr marL="0" indent="0">
              <a:buNone/>
            </a:pPr>
            <a:r>
              <a:rPr lang="en-GB" sz="2400" b="1" dirty="0">
                <a:latin typeface="Consolas" panose="020B0609020204030204" pitchFamily="49" charset="0"/>
              </a:rPr>
              <a:t>git clone https://pnangel17@bitbucket.org/pnangel17/explorer1.git</a:t>
            </a:r>
          </a:p>
          <a:p>
            <a:pPr marL="0" indent="0">
              <a:buNone/>
            </a:pPr>
            <a:r>
              <a:rPr lang="en-GB" sz="2400" b="1" dirty="0">
                <a:latin typeface="Consolas" panose="020B0609020204030204" pitchFamily="49" charset="0"/>
              </a:rPr>
              <a:t>git clone https://pnangel17@bitbucket.org/pnangel17/racer.git</a:t>
            </a:r>
          </a:p>
          <a:p>
            <a:pPr marL="0" indent="0">
              <a:buNone/>
            </a:pPr>
            <a:r>
              <a:rPr lang="en-GB" sz="2400" b="1" dirty="0">
                <a:latin typeface="Consolas" panose="020B0609020204030204" pitchFamily="49" charset="0"/>
              </a:rPr>
              <a:t>git clone https://pnangel17@bitbucket.org/pnangel17/gocrackers.git</a:t>
            </a:r>
          </a:p>
        </p:txBody>
      </p:sp>
    </p:spTree>
    <p:extLst>
      <p:ext uri="{BB962C8B-B14F-4D97-AF65-F5344CB8AC3E}">
        <p14:creationId xmlns:p14="http://schemas.microsoft.com/office/powerpoint/2010/main" val="384470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d398b8X1_cwlphdaJOVaDoNNBrY8SQyVh84KPHMOtAXhiNyXS9S50OyyDyr7-XHoL2s8s_dponGQPy80O0pP56FU7OVYHD9j7rAS7yQOu968VSYsUe0C2-Px9wM4XCdgDQXd7qhD9nixluDfmml-2G1UIflwj7xgB8LHpE24S9gdc3ulkZWCZGwcqSFUSzl7iHu8iblOatWyGNsfoEpkFnMGterFAnl3ZDNaPwF0k1YDmDHtMydxdcVp_kE4bRcqj5zh42Q2jG2XcXpNHhShPSeNDqFGh0kc5uEJP_1bp0I-XErrEqy775vgTl7l3ZRgzsySgz-23bEo0EmJSDNoqWScbBgTGIvsdypx5OmzSMQGvmJ7tsIXZ0yOXNkjMYkdecDDb4jP9cBPMUAegkgshJq1aCnqOE2Mz-a1OQMrEiLHqivaYAIFPQwiRZzYdMAiXtAQM-_M9Jk9IS_F51j21RQ013NT5wSNg5yULNq7geV0DiMkyRxUckRF90CvV-oTkLvmuHORJUksvUf1X9lNU8xicErQhhmuGXsyu-DcqQcXkF09OtYCyAXOnT0qVu7NLHO3MG1fYtYnqiqx0bULlFLv99TT6o5lXA9OF5u2_A=w2264-h1698-no">
            <a:extLst>
              <a:ext uri="{FF2B5EF4-FFF2-40B4-BE49-F238E27FC236}">
                <a16:creationId xmlns:a16="http://schemas.microsoft.com/office/drawing/2014/main" id="{D1D50B38-ACB8-4BC7-9963-0B1C318F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0" y="1505945"/>
            <a:ext cx="3201096" cy="24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NT5REEH-sRRsAI-X06e7irN9CH4lzBFcXPwe7BXr25Br7EoLnmIWLjy-KlGNnWL34xM-6hM6lVFcddbrE7_DGW0Nge03LScKXEpM78Z22hSrWZEYwbh23YHTP6TkMrzSXEr-Dw84c5DpyW_jtSPYInA2-bHr1Y65lEq6YOlByjIMg3iTdoCGRXdDPZi9omtRbK08iU6BUXw1jbYiJ8Fh67kwdnQ2jDfOQ8yON6lIA_OoDEQSAUv3QCA0shm2S6MgyzEi-w5J8LNwrh2eLTkI1X1Iw67PrGapa7d0BFWSUM6fBrut4Sg_dfMKoOJOJx-qVG8NAWbs6zBV6ZfehCXZoEIWM1F4qaL2uhMbNzpntfdoEzKQprOAH2EgLKWPA-JGTMal8hQR1be2TxPtBZnG6p_bE8NqNstgvxOPpvIqGlKEs_cWfwgTgKU21IexbXUpAjtBXWDqQ-ycYrKA16BXWH5R5IOdUT6HTkJeef3Ch6hX3V5v-Eolw9zQIA3Xsm-GEzV7WmA9Dw73M9SHffQeK3tPiD2nj8pL9n-981J_g0opEetI5fC6T__jHxYZlm7QzryMR0JCViex7PIfAM9G261MeO66wIAuxKYS5THgQw=w2264-h1698-no">
            <a:extLst>
              <a:ext uri="{FF2B5EF4-FFF2-40B4-BE49-F238E27FC236}">
                <a16:creationId xmlns:a16="http://schemas.microsoft.com/office/drawing/2014/main" id="{38A0614A-9629-41C8-84BF-2513C34FA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39" y="2706167"/>
            <a:ext cx="3201600" cy="24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RTF1DR1a7O0AmCgQYzKvo88tEIa2ewMKdSGFWSCaEa9FE9gpUK_8EdS4sUtCivtPVYFmVhArkIkOlXd81d8Zv7WZHWN94bDCNC7vH-uj8_YKXsah2Qxp12f-NzO-l40djW3Kptf3GXNMQ3jLQZk1_o84nLb1sRvNYagNzRfME31EkeX5cr3lUmXaD5SvvJK-PD2W82f2luj3FfaZv3JHfCMxXSJ38M9eS6Ai9u-9t2pn3uwVpSxYbDlNSOvRq2mVv8D34tWkOd-fYXoygOur0KsjyDOGKuVbPP3AjJUDez3pQE3jNUVqGdGdx-U59lV0HV4_OPpsEbAQyON2J7SlkqzoZtMthIADnKxEaMwXnM1bi_EBuiM_QdmNCTcul3trER8TSBwGT3szu-TZhiGg9tH3jJrEclMjfpZqH6JxfunckDJ8mKGxKm-0qMN5McDd9cGic97P6zxUb16_OvaPOHstSmdG_LxN9fb2sdX6xyIMsxcB7d_2PQ-UbIOLoNQQ1hZnzBDxtl_pqA6K6rhNBhFV6kj9i-verBNkUqbAP9syP9kVbjnjnBtqeJRcP94yvue2WetBopxJ1d8GetGgG0QNqs55tjXa-o8pN2vWQg=w2264-h1698-no">
            <a:extLst>
              <a:ext uri="{FF2B5EF4-FFF2-40B4-BE49-F238E27FC236}">
                <a16:creationId xmlns:a16="http://schemas.microsoft.com/office/drawing/2014/main" id="{703FBA74-B0EE-4E80-93E0-D59C604C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65" y="1405752"/>
            <a:ext cx="3201600" cy="24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w8rV-lcfkSNaLL8wx8qcfuIPI2P-tFgG3HCl-t9672uBSMBM-_8ktd9Qnn66-oZReyEBrPGpGK4wh7mruoob_Yuj0H0u7DWQilty1uGkJ-sTR0gQO7Br_rYl4MwL7rRCywyZ1Zk9TTCUouO4AxAHz6-2lbnshXdkIHxJGIEiJSwIlJDTarP0-omcR8IXFd4tBfZQxJqcpZ1lvNoY3dT0FJh_yFUyNzLEIcDpMoiJHky8oE_DjWNTLIOoqfNrsyZCOZ_5WsszpH8ZAmmwaDzCmKe-_UtDPGFOVCPXjCCTh7rWbjqHGdaQIR673IIEJVvdxg6ManiA97nxEr6YDAEhx1dW8waxCQLdwTpFF9sKQ_eUmcnQi7rMzGkfCGsA3PRhS5yVKHdlsxWHRPJ7lEzu17autc10xXYLxpLtSI47MpTaaDO9ZDTZQ_GIG6AgPGjqLP4p5RDh2lEht_JX1iUSr4Mt-uS1ytD12QWbdwAkYY4Z7yTCIG53yUY0A_5SZ-KfsS_MpVi9WPUINuFzkxyQvzAy-PJPIyoS3u5Kl9CD-DjNWowXhVA7Ho6HOLcA8Y8N7WJaN_ShTdGYzRQbkpo8mHEqGnLSjc5afQ8Q9YkwaQ=w2264-h1698-no">
            <a:extLst>
              <a:ext uri="{FF2B5EF4-FFF2-40B4-BE49-F238E27FC236}">
                <a16:creationId xmlns:a16="http://schemas.microsoft.com/office/drawing/2014/main" id="{A0592F28-22BB-44FB-80DB-CF41A17B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0" y="4282848"/>
            <a:ext cx="3201600" cy="24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oRoznGzSeqbpg-UDd2UIsA4MDMyhVjQANVCVR0RnuMx7bZ8WcUlf9jLM2xd7s7-2Q5S_FnJky5OEvG5UU0muDxLvjlenLx83OMJV9sAASmplJ34yCt0lghposFrtEdvK52wK_RWmoro2k4sM4Z7xn60Zux1HEV1lnT_vTAVaZr-UeU1T1l1NfwA9CcVYJYDeFQavxL2sVC5KqBsmUikxqUVa0gB6wUe9b6rdo_nBNfdHsWgoTwwGgYd2IKExzjNuXbfWO3x2ZWk0kg4CDTG2D8_aNYbt-PgE1z8M9h7pHm9FJSu7JYuiZllBGHghFwygYuUPIyFo-FM5FWjXGY7OZ5rAbyT6rAQyvFuqOfmDylPSgM_Ch7IlGt5HqffRNiRDjyepK4yrjyQ6FsvhJI5OyWwo9WU_3k2wBIedvTtotoRhV-nSBfFh9eOTsL-tA8dqhI8gLc0XxmIERSEZ7wHTFPq60DqC44tqh0pD2JyCxCqoGMA-9YHgGJrzr1WxnhUGG6N0sjZE0hwhqA89CpGnPVAtq270hSmzwLyjRe-4unJbhR2TFifH_GLzrR-bUgyCEbnjj4jx18g8FQZV3c_HuXr_mH2kpV7PKPMobTRaBQ=w2264-h1698-no">
            <a:extLst>
              <a:ext uri="{FF2B5EF4-FFF2-40B4-BE49-F238E27FC236}">
                <a16:creationId xmlns:a16="http://schemas.microsoft.com/office/drawing/2014/main" id="{641F6FFF-E7B1-4D7B-A210-E1D65199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66" y="4160226"/>
            <a:ext cx="3201599" cy="24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890A4-111E-42E3-A7A8-4CCD34D357F6}"/>
              </a:ext>
            </a:extLst>
          </p:cNvPr>
          <p:cNvSpPr txBox="1"/>
          <p:nvPr/>
        </p:nvSpPr>
        <p:spPr>
          <a:xfrm>
            <a:off x="663152" y="759421"/>
            <a:ext cx="2619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Dual monitor Workstations (Xbox hub)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CB8ECC-5DD9-48BC-A077-E100C784F57E}"/>
              </a:ext>
            </a:extLst>
          </p:cNvPr>
          <p:cNvSpPr txBox="1"/>
          <p:nvPr/>
        </p:nvSpPr>
        <p:spPr>
          <a:xfrm>
            <a:off x="8921581" y="705774"/>
            <a:ext cx="2619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Dual monitor Workstations (PS Hub)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5750E9-591B-4F4A-8050-5E4807499D96}"/>
              </a:ext>
            </a:extLst>
          </p:cNvPr>
          <p:cNvSpPr txBox="1"/>
          <p:nvPr/>
        </p:nvSpPr>
        <p:spPr>
          <a:xfrm>
            <a:off x="5473693" y="2244827"/>
            <a:ext cx="125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VR hub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0A3EB7-E16B-4F76-9F3E-3DD727D8E7D3}"/>
              </a:ext>
            </a:extLst>
          </p:cNvPr>
          <p:cNvSpPr txBox="1"/>
          <p:nvPr/>
        </p:nvSpPr>
        <p:spPr>
          <a:xfrm>
            <a:off x="8447307" y="4181452"/>
            <a:ext cx="201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4K Workstations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BD2DE9-0A4C-46D2-AD2D-B76EC19F37DF}"/>
              </a:ext>
            </a:extLst>
          </p:cNvPr>
          <p:cNvSpPr txBox="1"/>
          <p:nvPr/>
        </p:nvSpPr>
        <p:spPr>
          <a:xfrm>
            <a:off x="1070810" y="4248383"/>
            <a:ext cx="201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4K Workstations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5B96B-AA09-4017-B013-966B6F03B066}"/>
              </a:ext>
            </a:extLst>
          </p:cNvPr>
          <p:cNvSpPr txBox="1"/>
          <p:nvPr/>
        </p:nvSpPr>
        <p:spPr>
          <a:xfrm>
            <a:off x="372370" y="197563"/>
            <a:ext cx="495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Our Lab…</a:t>
            </a:r>
          </a:p>
        </p:txBody>
      </p:sp>
    </p:spTree>
    <p:extLst>
      <p:ext uri="{BB962C8B-B14F-4D97-AF65-F5344CB8AC3E}">
        <p14:creationId xmlns:p14="http://schemas.microsoft.com/office/powerpoint/2010/main" val="111293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18AF0-4D14-4681-B72C-6D2C874F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8" y="5531005"/>
            <a:ext cx="3441196" cy="1135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56B2-6625-49AC-8A2F-8ADB3A7331B2}"/>
              </a:ext>
            </a:extLst>
          </p:cNvPr>
          <p:cNvSpPr txBox="1"/>
          <p:nvPr/>
        </p:nvSpPr>
        <p:spPr>
          <a:xfrm>
            <a:off x="374248" y="136350"/>
            <a:ext cx="1077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12C56"/>
                </a:solidFill>
              </a:rPr>
              <a:t>A Quick guide to the campus.  What all Computing people need : Coffee +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CFD5B-8418-48F3-B86C-8B61F8BE7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87" y="1331481"/>
            <a:ext cx="5819231" cy="39094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6206D9-4D5C-4B5F-BE8B-767279737FCF}"/>
              </a:ext>
            </a:extLst>
          </p:cNvPr>
          <p:cNvSpPr/>
          <p:nvPr/>
        </p:nvSpPr>
        <p:spPr>
          <a:xfrm>
            <a:off x="6715125" y="1715875"/>
            <a:ext cx="18097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1DAAA-97A2-475E-A4BD-4175EEF61ABC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>
            <a:off x="6805613" y="1241481"/>
            <a:ext cx="0" cy="4743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BC5A74-CCAE-4834-B557-74F52ACA4875}"/>
              </a:ext>
            </a:extLst>
          </p:cNvPr>
          <p:cNvGrpSpPr/>
          <p:nvPr/>
        </p:nvGrpSpPr>
        <p:grpSpPr>
          <a:xfrm>
            <a:off x="10037841" y="1895875"/>
            <a:ext cx="1434869" cy="1258927"/>
            <a:chOff x="9447889" y="1522135"/>
            <a:chExt cx="1434869" cy="12589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AA65D5-A562-4213-B9D8-65142788F44F}"/>
                </a:ext>
              </a:extLst>
            </p:cNvPr>
            <p:cNvSpPr txBox="1"/>
            <p:nvPr/>
          </p:nvSpPr>
          <p:spPr>
            <a:xfrm>
              <a:off x="9447889" y="2411730"/>
              <a:ext cx="1434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Atrium Café </a:t>
              </a:r>
            </a:p>
          </p:txBody>
        </p:sp>
        <p:pic>
          <p:nvPicPr>
            <p:cNvPr id="11266" name="Picture 2" descr="Image result for costa">
              <a:extLst>
                <a:ext uri="{FF2B5EF4-FFF2-40B4-BE49-F238E27FC236}">
                  <a16:creationId xmlns:a16="http://schemas.microsoft.com/office/drawing/2014/main" id="{0A64F0FE-A443-4B1B-8653-673279247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3521" y="1522135"/>
              <a:ext cx="883607" cy="88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CD467D49-6AE3-4674-B0D9-967044559F6D}"/>
              </a:ext>
            </a:extLst>
          </p:cNvPr>
          <p:cNvSpPr/>
          <p:nvPr/>
        </p:nvSpPr>
        <p:spPr>
          <a:xfrm>
            <a:off x="7182404" y="1873938"/>
            <a:ext cx="18097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0772E-A023-48A4-90EC-AE22D3A1413B}"/>
              </a:ext>
            </a:extLst>
          </p:cNvPr>
          <p:cNvCxnSpPr>
            <a:cxnSpLocks/>
            <a:stCxn id="11266" idx="1"/>
            <a:endCxn id="14" idx="6"/>
          </p:cNvCxnSpPr>
          <p:nvPr/>
        </p:nvCxnSpPr>
        <p:spPr>
          <a:xfrm flipH="1" flipV="1">
            <a:off x="7363379" y="1963938"/>
            <a:ext cx="2950094" cy="3737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DF82C2-837E-4FCF-86C3-286D6966B1C3}"/>
              </a:ext>
            </a:extLst>
          </p:cNvPr>
          <p:cNvSpPr txBox="1"/>
          <p:nvPr/>
        </p:nvSpPr>
        <p:spPr>
          <a:xfrm>
            <a:off x="4785361" y="595150"/>
            <a:ext cx="404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We’re here – the Cardiff School of Management (CSM) building “O Block”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781379-7AFC-459D-91F2-8F99D97B0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800" y="3923523"/>
            <a:ext cx="973685" cy="115545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C8ED228-F394-481E-8CC9-1706533D9871}"/>
              </a:ext>
            </a:extLst>
          </p:cNvPr>
          <p:cNvSpPr/>
          <p:nvPr/>
        </p:nvSpPr>
        <p:spPr>
          <a:xfrm>
            <a:off x="3952858" y="3338500"/>
            <a:ext cx="18097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CA3DDC-D076-4393-9BE1-F7D4B98BC37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2906485" y="3492140"/>
            <a:ext cx="1072876" cy="10091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1AD6BFA-960A-439F-9438-09F184067956}"/>
              </a:ext>
            </a:extLst>
          </p:cNvPr>
          <p:cNvSpPr/>
          <p:nvPr/>
        </p:nvSpPr>
        <p:spPr>
          <a:xfrm>
            <a:off x="5462981" y="4215888"/>
            <a:ext cx="18097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97DC49-D46E-4AA0-96B5-3F4137568362}"/>
              </a:ext>
            </a:extLst>
          </p:cNvPr>
          <p:cNvCxnSpPr>
            <a:cxnSpLocks/>
          </p:cNvCxnSpPr>
          <p:nvPr/>
        </p:nvCxnSpPr>
        <p:spPr>
          <a:xfrm flipV="1">
            <a:off x="5538651" y="4395888"/>
            <a:ext cx="0" cy="106438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055EF3B-6B05-4AD4-A69C-5D093895E278}"/>
              </a:ext>
            </a:extLst>
          </p:cNvPr>
          <p:cNvSpPr txBox="1"/>
          <p:nvPr/>
        </p:nvSpPr>
        <p:spPr>
          <a:xfrm>
            <a:off x="4483938" y="5478779"/>
            <a:ext cx="195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Gallery Café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6A72E-8B26-4143-A402-8C340DF7224B}"/>
              </a:ext>
            </a:extLst>
          </p:cNvPr>
          <p:cNvSpPr/>
          <p:nvPr/>
        </p:nvSpPr>
        <p:spPr>
          <a:xfrm>
            <a:off x="7535621" y="2733446"/>
            <a:ext cx="18097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6166F1-08A1-4CF7-BC2C-A341EC9A6F35}"/>
              </a:ext>
            </a:extLst>
          </p:cNvPr>
          <p:cNvCxnSpPr>
            <a:cxnSpLocks/>
            <a:stCxn id="11270" idx="1"/>
            <a:endCxn id="36" idx="5"/>
          </p:cNvCxnSpPr>
          <p:nvPr/>
        </p:nvCxnSpPr>
        <p:spPr>
          <a:xfrm flipH="1" flipV="1">
            <a:off x="7690093" y="2887086"/>
            <a:ext cx="2571411" cy="105123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570AE5-0748-456D-8E02-96F3E0A5F942}"/>
              </a:ext>
            </a:extLst>
          </p:cNvPr>
          <p:cNvGrpSpPr/>
          <p:nvPr/>
        </p:nvGrpSpPr>
        <p:grpSpPr>
          <a:xfrm>
            <a:off x="9772089" y="3428500"/>
            <a:ext cx="1958085" cy="1421580"/>
            <a:chOff x="9675909" y="2919695"/>
            <a:chExt cx="1958085" cy="14215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734C37-161C-46CD-8326-1FA3F58993F1}"/>
                </a:ext>
              </a:extLst>
            </p:cNvPr>
            <p:cNvSpPr txBox="1"/>
            <p:nvPr/>
          </p:nvSpPr>
          <p:spPr>
            <a:xfrm>
              <a:off x="9675909" y="3971943"/>
              <a:ext cx="1958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“The Box” Café </a:t>
              </a:r>
            </a:p>
          </p:txBody>
        </p:sp>
        <p:pic>
          <p:nvPicPr>
            <p:cNvPr id="11270" name="Picture 6" descr="No automatic alt text available.">
              <a:extLst>
                <a:ext uri="{FF2B5EF4-FFF2-40B4-BE49-F238E27FC236}">
                  <a16:creationId xmlns:a16="http://schemas.microsoft.com/office/drawing/2014/main" id="{D5F5C90C-7047-4E0C-B429-8DB5651A0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5324" y="2919695"/>
              <a:ext cx="979257" cy="10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A264C-838C-499D-92B1-EF77AE40C83F}"/>
              </a:ext>
            </a:extLst>
          </p:cNvPr>
          <p:cNvSpPr/>
          <p:nvPr/>
        </p:nvSpPr>
        <p:spPr>
          <a:xfrm>
            <a:off x="487944" y="4091859"/>
            <a:ext cx="1280159" cy="81878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276" name="Picture 12" descr="https://www.cardiffmetsu.co.uk/pageassets/fooddrink/ZenBtn.png">
            <a:extLst>
              <a:ext uri="{FF2B5EF4-FFF2-40B4-BE49-F238E27FC236}">
                <a16:creationId xmlns:a16="http://schemas.microsoft.com/office/drawing/2014/main" id="{BBF5C4F4-642F-4822-9839-C61D1DEB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29" y="5175477"/>
            <a:ext cx="1488874" cy="12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BC327D2-AAF5-4183-A151-1C867671595B}"/>
              </a:ext>
            </a:extLst>
          </p:cNvPr>
          <p:cNvSpPr txBox="1"/>
          <p:nvPr/>
        </p:nvSpPr>
        <p:spPr>
          <a:xfrm>
            <a:off x="9772089" y="813193"/>
            <a:ext cx="220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General Computer Labs (O1.19, O2.19)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C46DC97-E29F-461F-A280-43F836CE577D}"/>
              </a:ext>
            </a:extLst>
          </p:cNvPr>
          <p:cNvSpPr/>
          <p:nvPr/>
        </p:nvSpPr>
        <p:spPr>
          <a:xfrm>
            <a:off x="7144262" y="1687842"/>
            <a:ext cx="180975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EB2BA3-80B6-4B52-B08C-4B4512A96BD7}"/>
              </a:ext>
            </a:extLst>
          </p:cNvPr>
          <p:cNvCxnSpPr>
            <a:cxnSpLocks/>
            <a:stCxn id="56" idx="1"/>
            <a:endCxn id="57" idx="6"/>
          </p:cNvCxnSpPr>
          <p:nvPr/>
        </p:nvCxnSpPr>
        <p:spPr>
          <a:xfrm flipH="1">
            <a:off x="7325237" y="1136359"/>
            <a:ext cx="2446852" cy="641483"/>
          </a:xfrm>
          <a:prstGeom prst="straightConnector1">
            <a:avLst/>
          </a:prstGeom>
          <a:ln w="3492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095D02-950C-47E0-A9E3-0440BD0ABE39}"/>
              </a:ext>
            </a:extLst>
          </p:cNvPr>
          <p:cNvSpPr txBox="1"/>
          <p:nvPr/>
        </p:nvSpPr>
        <p:spPr>
          <a:xfrm>
            <a:off x="664564" y="706826"/>
            <a:ext cx="264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Dedicated Games Development Lab (O3.06)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D7AC849-12C8-4C87-BCD8-66F847D58F39}"/>
              </a:ext>
            </a:extLst>
          </p:cNvPr>
          <p:cNvSpPr/>
          <p:nvPr/>
        </p:nvSpPr>
        <p:spPr>
          <a:xfrm>
            <a:off x="6338333" y="1805875"/>
            <a:ext cx="180975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3E9A5B-148E-4093-BAC3-92C2240D0D26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>
            <a:off x="3306543" y="1029992"/>
            <a:ext cx="3031790" cy="865883"/>
          </a:xfrm>
          <a:prstGeom prst="straightConnector1">
            <a:avLst/>
          </a:prstGeom>
          <a:ln w="3492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B7A122F-E15F-4BBB-883D-7E12B16C987A}"/>
              </a:ext>
            </a:extLst>
          </p:cNvPr>
          <p:cNvSpPr txBox="1"/>
          <p:nvPr/>
        </p:nvSpPr>
        <p:spPr>
          <a:xfrm>
            <a:off x="378053" y="2209949"/>
            <a:ext cx="264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Suite &amp; General Computer Labs “T Block”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AE5BE2-1923-4B0E-B03C-9C9A5E2E236F}"/>
              </a:ext>
            </a:extLst>
          </p:cNvPr>
          <p:cNvSpPr/>
          <p:nvPr/>
        </p:nvSpPr>
        <p:spPr>
          <a:xfrm>
            <a:off x="5776232" y="2574630"/>
            <a:ext cx="180975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26D4A4-B6BE-49D5-BF66-E1498A71B13A}"/>
              </a:ext>
            </a:extLst>
          </p:cNvPr>
          <p:cNvCxnSpPr>
            <a:cxnSpLocks/>
            <a:stCxn id="70" idx="3"/>
            <a:endCxn id="71" idx="2"/>
          </p:cNvCxnSpPr>
          <p:nvPr/>
        </p:nvCxnSpPr>
        <p:spPr>
          <a:xfrm>
            <a:off x="3020032" y="2533115"/>
            <a:ext cx="2756200" cy="131515"/>
          </a:xfrm>
          <a:prstGeom prst="straightConnector1">
            <a:avLst/>
          </a:prstGeom>
          <a:ln w="3492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79936D6-CAC7-4EEB-B050-FA2471FA1D41}"/>
              </a:ext>
            </a:extLst>
          </p:cNvPr>
          <p:cNvSpPr txBox="1"/>
          <p:nvPr/>
        </p:nvSpPr>
        <p:spPr>
          <a:xfrm>
            <a:off x="381076" y="2952780"/>
            <a:ext cx="264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Library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B1E2DB3-9CCC-4863-9992-F9423FFFD539}"/>
              </a:ext>
            </a:extLst>
          </p:cNvPr>
          <p:cNvSpPr/>
          <p:nvPr/>
        </p:nvSpPr>
        <p:spPr>
          <a:xfrm>
            <a:off x="5272941" y="2895827"/>
            <a:ext cx="180975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3F4BF1F-54E7-4B1F-8820-91908FCEC771}"/>
              </a:ext>
            </a:extLst>
          </p:cNvPr>
          <p:cNvCxnSpPr>
            <a:cxnSpLocks/>
            <a:stCxn id="75" idx="3"/>
            <a:endCxn id="76" idx="2"/>
          </p:cNvCxnSpPr>
          <p:nvPr/>
        </p:nvCxnSpPr>
        <p:spPr>
          <a:xfrm flipV="1">
            <a:off x="3023055" y="2985827"/>
            <a:ext cx="2249886" cy="151619"/>
          </a:xfrm>
          <a:prstGeom prst="straightConnector1">
            <a:avLst/>
          </a:prstGeom>
          <a:ln w="3492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396C361-5908-4CFB-9F06-8DB155C296F0}"/>
              </a:ext>
            </a:extLst>
          </p:cNvPr>
          <p:cNvSpPr txBox="1"/>
          <p:nvPr/>
        </p:nvSpPr>
        <p:spPr>
          <a:xfrm>
            <a:off x="6805612" y="6109100"/>
            <a:ext cx="130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dirty="0" err="1"/>
              <a:t>i</a:t>
            </a:r>
            <a:r>
              <a:rPr lang="en-GB" dirty="0"/>
              <a:t>-Zone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3511CA3-39A9-4B5C-9524-22C040D7AD3E}"/>
              </a:ext>
            </a:extLst>
          </p:cNvPr>
          <p:cNvSpPr/>
          <p:nvPr/>
        </p:nvSpPr>
        <p:spPr>
          <a:xfrm>
            <a:off x="5812432" y="4252855"/>
            <a:ext cx="180975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D49617-85AF-496F-A9A3-F9997E4BA72C}"/>
              </a:ext>
            </a:extLst>
          </p:cNvPr>
          <p:cNvCxnSpPr>
            <a:cxnSpLocks/>
            <a:stCxn id="11280" idx="0"/>
          </p:cNvCxnSpPr>
          <p:nvPr/>
        </p:nvCxnSpPr>
        <p:spPr>
          <a:xfrm flipH="1" flipV="1">
            <a:off x="5980100" y="4395888"/>
            <a:ext cx="1447673" cy="1082891"/>
          </a:xfrm>
          <a:prstGeom prst="straightConnector1">
            <a:avLst/>
          </a:prstGeom>
          <a:ln w="3492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8" name="AutoShape 16" descr="Image result for cardiff met izone">
            <a:extLst>
              <a:ext uri="{FF2B5EF4-FFF2-40B4-BE49-F238E27FC236}">
                <a16:creationId xmlns:a16="http://schemas.microsoft.com/office/drawing/2014/main" id="{C0EE73D8-A167-4497-82F1-A825F48397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80" name="Picture 11279">
            <a:extLst>
              <a:ext uri="{FF2B5EF4-FFF2-40B4-BE49-F238E27FC236}">
                <a16:creationId xmlns:a16="http://schemas.microsoft.com/office/drawing/2014/main" id="{8BABCADD-53A5-4F18-BC55-98BB994AB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8167" y="5478779"/>
            <a:ext cx="1299211" cy="67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9" grpId="0"/>
      <p:bldP spid="27" grpId="0" animBg="1"/>
      <p:bldP spid="31" grpId="0" animBg="1"/>
      <p:bldP spid="33" grpId="0"/>
      <p:bldP spid="36" grpId="0" animBg="1"/>
      <p:bldP spid="39" grpId="0" animBg="1"/>
      <p:bldP spid="56" grpId="0"/>
      <p:bldP spid="57" grpId="0" animBg="1"/>
      <p:bldP spid="61" grpId="0"/>
      <p:bldP spid="62" grpId="0" animBg="1"/>
      <p:bldP spid="70" grpId="0"/>
      <p:bldP spid="71" grpId="0" animBg="1"/>
      <p:bldP spid="75" grpId="0"/>
      <p:bldP spid="76" grpId="0" animBg="1"/>
      <p:bldP spid="79" grpId="0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18AF0-4D14-4681-B72C-6D2C874F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8" y="5531005"/>
            <a:ext cx="3441196" cy="1135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56B2-6625-49AC-8A2F-8ADB3A7331B2}"/>
              </a:ext>
            </a:extLst>
          </p:cNvPr>
          <p:cNvSpPr txBox="1"/>
          <p:nvPr/>
        </p:nvSpPr>
        <p:spPr>
          <a:xfrm>
            <a:off x="1852404" y="3132833"/>
            <a:ext cx="88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12C56"/>
                </a:solidFill>
              </a:rPr>
              <a:t>Any Questions???</a:t>
            </a:r>
          </a:p>
        </p:txBody>
      </p:sp>
    </p:spTree>
    <p:extLst>
      <p:ext uri="{BB962C8B-B14F-4D97-AF65-F5344CB8AC3E}">
        <p14:creationId xmlns:p14="http://schemas.microsoft.com/office/powerpoint/2010/main" val="120818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18AF0-4D14-4681-B72C-6D2C874F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58" y="5531005"/>
            <a:ext cx="3441196" cy="1135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56B2-6625-49AC-8A2F-8ADB3A7331B2}"/>
              </a:ext>
            </a:extLst>
          </p:cNvPr>
          <p:cNvSpPr txBox="1"/>
          <p:nvPr/>
        </p:nvSpPr>
        <p:spPr>
          <a:xfrm>
            <a:off x="1703070" y="3582082"/>
            <a:ext cx="10206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12C56"/>
                </a:solidFill>
              </a:rPr>
              <a:t>Welcome to </a:t>
            </a:r>
            <a:r>
              <a:rPr lang="en-GB" sz="3200" b="1" dirty="0">
                <a:solidFill>
                  <a:srgbClr val="012C56"/>
                </a:solidFill>
              </a:rPr>
              <a:t>Cardiff Metropolitan University </a:t>
            </a:r>
            <a:r>
              <a:rPr lang="en-GB" sz="3200" dirty="0">
                <a:solidFill>
                  <a:srgbClr val="012C56"/>
                </a:solidFill>
              </a:rPr>
              <a:t>and the </a:t>
            </a:r>
            <a:r>
              <a:rPr lang="en-GB" sz="3200" b="1" dirty="0">
                <a:solidFill>
                  <a:srgbClr val="012C56"/>
                </a:solidFill>
              </a:rPr>
              <a:t>Cardiff School of Technologies</a:t>
            </a:r>
            <a:endParaRPr lang="en-GB" sz="4000" b="1" dirty="0">
              <a:solidFill>
                <a:srgbClr val="012C5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56A53-A4E8-49B6-93E5-2E909F52DE20}"/>
              </a:ext>
            </a:extLst>
          </p:cNvPr>
          <p:cNvSpPr/>
          <p:nvPr/>
        </p:nvSpPr>
        <p:spPr>
          <a:xfrm>
            <a:off x="3515026" y="1216441"/>
            <a:ext cx="54370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0" i="0" cap="all" dirty="0">
                <a:solidFill>
                  <a:schemeClr val="bg1"/>
                </a:solidFill>
                <a:effectLst/>
                <a:latin typeface="Gotham"/>
              </a:rPr>
              <a:t>WE ARE</a:t>
            </a:r>
          </a:p>
          <a:p>
            <a:pPr algn="ctr"/>
            <a:r>
              <a:rPr lang="en-GB" sz="4000" b="1" i="0" cap="all" dirty="0">
                <a:solidFill>
                  <a:schemeClr val="bg1"/>
                </a:solidFill>
                <a:effectLst/>
                <a:latin typeface="GothamLight"/>
              </a:rPr>
              <a:t>#CARDIFFMET</a:t>
            </a:r>
            <a:endParaRPr lang="en-GB" sz="4000" b="0" i="0" cap="all" dirty="0">
              <a:solidFill>
                <a:schemeClr val="bg1"/>
              </a:solidFill>
              <a:effectLst/>
              <a:latin typeface="Gotha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8B48C-D2C8-42B0-95BE-85F7882D7650}"/>
              </a:ext>
            </a:extLst>
          </p:cNvPr>
          <p:cNvSpPr/>
          <p:nvPr/>
        </p:nvSpPr>
        <p:spPr>
          <a:xfrm>
            <a:off x="12174" y="0"/>
            <a:ext cx="12179826" cy="6858000"/>
          </a:xfrm>
          <a:prstGeom prst="rect">
            <a:avLst/>
          </a:prstGeom>
          <a:blipFill dpi="0" rotWithShape="1">
            <a:blip r:embed="rId4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3772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18AF0-4D14-4681-B72C-6D2C874F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8" y="5531005"/>
            <a:ext cx="3441196" cy="11358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E5C9E-E3EA-491B-9102-E86D20522B9E}"/>
              </a:ext>
            </a:extLst>
          </p:cNvPr>
          <p:cNvSpPr txBox="1">
            <a:spLocks/>
          </p:cNvSpPr>
          <p:nvPr/>
        </p:nvSpPr>
        <p:spPr>
          <a:xfrm>
            <a:off x="800100" y="1666838"/>
            <a:ext cx="10515600" cy="3996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/>
                <a:cs typeface="Arial"/>
              </a:rPr>
              <a:t>Paul Angel</a:t>
            </a:r>
          </a:p>
          <a:p>
            <a:r>
              <a:rPr lang="en-US" sz="2200" dirty="0">
                <a:latin typeface="Arial"/>
                <a:cs typeface="Arial"/>
              </a:rPr>
              <a:t>Head of Department – Computer Science</a:t>
            </a:r>
          </a:p>
          <a:p>
            <a:r>
              <a:rPr lang="en-US" sz="1900" dirty="0" err="1">
                <a:latin typeface="Arial"/>
                <a:cs typeface="Arial"/>
              </a:rPr>
              <a:t>Programme</a:t>
            </a:r>
            <a:r>
              <a:rPr lang="en-US" sz="1900" dirty="0">
                <a:latin typeface="Arial"/>
                <a:cs typeface="Arial"/>
              </a:rPr>
              <a:t> Director - Computer Games Development</a:t>
            </a: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2200" b="1" dirty="0">
                <a:latin typeface="Arial"/>
                <a:cs typeface="Arial"/>
              </a:rPr>
              <a:t>Catherine </a:t>
            </a:r>
            <a:r>
              <a:rPr lang="en-US" sz="2200" b="1" dirty="0" err="1">
                <a:latin typeface="Arial"/>
                <a:cs typeface="Arial"/>
              </a:rPr>
              <a:t>Tryfona</a:t>
            </a:r>
            <a:endParaRPr lang="en-US" sz="2200" b="1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Head of Department – Engineering Applications</a:t>
            </a:r>
          </a:p>
          <a:p>
            <a:r>
              <a:rPr lang="en-US" sz="1900" dirty="0" err="1">
                <a:latin typeface="Arial"/>
                <a:cs typeface="Arial"/>
              </a:rPr>
              <a:t>Programme</a:t>
            </a:r>
            <a:r>
              <a:rPr lang="en-US" sz="1900" dirty="0">
                <a:latin typeface="Arial"/>
                <a:cs typeface="Arial"/>
              </a:rPr>
              <a:t> Director – Computer Science, Software Engineering, Business Info Systems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b="1" dirty="0">
                <a:latin typeface="Arial"/>
                <a:cs typeface="Arial"/>
              </a:rPr>
              <a:t>Glenn Jenkins</a:t>
            </a:r>
          </a:p>
          <a:p>
            <a:r>
              <a:rPr lang="en-US" sz="2200" dirty="0">
                <a:latin typeface="Arial"/>
                <a:cs typeface="Arial"/>
              </a:rPr>
              <a:t>Senior Lecturer – Computer Games Development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b="1" dirty="0">
                <a:latin typeface="Arial"/>
                <a:cs typeface="Arial"/>
              </a:rPr>
              <a:t>Jason Williams</a:t>
            </a:r>
          </a:p>
          <a:p>
            <a:r>
              <a:rPr lang="en-US" sz="2200" dirty="0">
                <a:latin typeface="Arial"/>
                <a:cs typeface="Arial"/>
              </a:rPr>
              <a:t>Deputy Dean, Cardiff School of Technologies</a:t>
            </a:r>
          </a:p>
          <a:p>
            <a:endParaRPr lang="en-US" sz="2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544C-0147-487B-B0D2-FCB799058203}"/>
              </a:ext>
            </a:extLst>
          </p:cNvPr>
          <p:cNvSpPr txBox="1"/>
          <p:nvPr/>
        </p:nvSpPr>
        <p:spPr>
          <a:xfrm>
            <a:off x="1382059" y="642076"/>
            <a:ext cx="88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12C56"/>
                </a:solidFill>
              </a:rPr>
              <a:t>Meet the Team…</a:t>
            </a:r>
          </a:p>
        </p:txBody>
      </p:sp>
    </p:spTree>
    <p:extLst>
      <p:ext uri="{BB962C8B-B14F-4D97-AF65-F5344CB8AC3E}">
        <p14:creationId xmlns:p14="http://schemas.microsoft.com/office/powerpoint/2010/main" val="215440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B7AB4BC5-D287-439C-8785-D22872CCD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r="21029" b="-1"/>
          <a:stretch/>
        </p:blipFill>
        <p:spPr bwMode="auto"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Shadows of Mordor screenshots">
            <a:extLst>
              <a:ext uri="{FF2B5EF4-FFF2-40B4-BE49-F238E27FC236}">
                <a16:creationId xmlns:a16="http://schemas.microsoft.com/office/drawing/2014/main" id="{59A692C6-5FC0-4E09-94B8-E768000CD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4" r="16236" b="3"/>
          <a:stretch/>
        </p:blipFill>
        <p:spPr bwMode="auto"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quake 3 screenshots">
            <a:extLst>
              <a:ext uri="{FF2B5EF4-FFF2-40B4-BE49-F238E27FC236}">
                <a16:creationId xmlns:a16="http://schemas.microsoft.com/office/drawing/2014/main" id="{C940AF7F-D338-4FC1-BF1A-3BA3BF169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/>
          <a:stretch/>
        </p:blipFill>
        <p:spPr bwMode="auto"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31D77-CBC5-4C0E-808B-FF493180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en-GB" sz="3600" b="1">
                <a:solidFill>
                  <a:srgbClr val="000000"/>
                </a:solidFill>
              </a:rPr>
              <a:t>What makes a good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CE84-DD00-4B46-97EE-81C1F75B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en-GB" sz="2400" b="1" dirty="0">
                <a:solidFill>
                  <a:srgbClr val="000000"/>
                </a:solidFill>
              </a:rPr>
              <a:t>…Games that are fun and rewarding to play!</a:t>
            </a:r>
          </a:p>
          <a:p>
            <a:endParaRPr lang="en-GB" sz="2400" b="1" dirty="0">
              <a:solidFill>
                <a:srgbClr val="000000"/>
              </a:solidFill>
            </a:endParaRPr>
          </a:p>
          <a:p>
            <a:r>
              <a:rPr lang="en-GB" sz="2400" b="1" dirty="0">
                <a:solidFill>
                  <a:srgbClr val="000000"/>
                </a:solidFill>
              </a:rPr>
              <a:t>…Games that appeal to your players!</a:t>
            </a:r>
          </a:p>
          <a:p>
            <a:endParaRPr lang="en-GB" sz="2400" b="1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3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Image result for half life">
            <a:extLst>
              <a:ext uri="{FF2B5EF4-FFF2-40B4-BE49-F238E27FC236}">
                <a16:creationId xmlns:a16="http://schemas.microsoft.com/office/drawing/2014/main" id="{B0F752E2-6146-4183-A2DB-BBD2519B2C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5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alien colonial marines screenshots">
            <a:extLst>
              <a:ext uri="{FF2B5EF4-FFF2-40B4-BE49-F238E27FC236}">
                <a16:creationId xmlns:a16="http://schemas.microsoft.com/office/drawing/2014/main" id="{7ABD2BE9-81CF-4A68-AD71-45B7B9D1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57FF5-2C4D-4B83-BC97-89541579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GB" b="1" dirty="0"/>
              <a:t>What makes a good game?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D94D4-18D4-4787-99A0-B68E5FCA7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GB" b="1" dirty="0"/>
              <a:t>...Games that get the pacing right!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...Games that are believable and immerse your player</a:t>
            </a:r>
            <a:endParaRPr lang="en-GB" dirty="0"/>
          </a:p>
          <a:p>
            <a:endParaRPr lang="en-GB" sz="1800" dirty="0"/>
          </a:p>
        </p:txBody>
      </p:sp>
      <p:pic>
        <p:nvPicPr>
          <p:cNvPr id="7" name="Picture 2" descr="Image result for 5 nights at freddy's screenshots">
            <a:extLst>
              <a:ext uri="{FF2B5EF4-FFF2-40B4-BE49-F238E27FC236}">
                <a16:creationId xmlns:a16="http://schemas.microsoft.com/office/drawing/2014/main" id="{FAFE40BE-BBEC-49D1-BF9A-901B1D502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r="10339" b="1"/>
          <a:stretch/>
        </p:blipFill>
        <p:spPr bwMode="auto"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horizon zero dawn cauldron">
            <a:extLst>
              <a:ext uri="{FF2B5EF4-FFF2-40B4-BE49-F238E27FC236}">
                <a16:creationId xmlns:a16="http://schemas.microsoft.com/office/drawing/2014/main" id="{3F5444C7-CAB9-4659-8528-3567CF336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21387" b="-1"/>
          <a:stretch/>
        </p:blipFill>
        <p:spPr bwMode="auto"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1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9898D7-2887-4AEF-85EA-1FD1B44EB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070" r="3" b="3"/>
          <a:stretch/>
        </p:blipFill>
        <p:spPr>
          <a:xfrm>
            <a:off x="443552" y="535789"/>
            <a:ext cx="2596212" cy="2596214"/>
          </a:xfrm>
          <a:prstGeom prst="rect">
            <a:avLst/>
          </a:prstGeom>
        </p:spPr>
      </p:pic>
      <p:pic>
        <p:nvPicPr>
          <p:cNvPr id="8" name="Picture 8" descr="Image result for outrun">
            <a:extLst>
              <a:ext uri="{FF2B5EF4-FFF2-40B4-BE49-F238E27FC236}">
                <a16:creationId xmlns:a16="http://schemas.microsoft.com/office/drawing/2014/main" id="{8E7D8778-395D-4B9D-B02A-974AE7811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r="2809" b="4"/>
          <a:stretch/>
        </p:blipFill>
        <p:spPr bwMode="auto">
          <a:xfrm>
            <a:off x="3334455" y="698682"/>
            <a:ext cx="2613376" cy="22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s://upload.wikimedia.org/wikipedia/en/c/cd/Frogger_game_arcade.png">
            <a:extLst>
              <a:ext uri="{FF2B5EF4-FFF2-40B4-BE49-F238E27FC236}">
                <a16:creationId xmlns:a16="http://schemas.microsoft.com/office/drawing/2014/main" id="{D1DDA5A1-44ED-437F-A8B0-79E93305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 r="3" b="23222"/>
          <a:stretch/>
        </p:blipFill>
        <p:spPr bwMode="auto">
          <a:xfrm>
            <a:off x="6239987" y="715099"/>
            <a:ext cx="2589181" cy="22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8A2D0117-985F-4AF5-B798-23DA298A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45" y="457200"/>
            <a:ext cx="2409215" cy="2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pong">
            <a:extLst>
              <a:ext uri="{FF2B5EF4-FFF2-40B4-BE49-F238E27FC236}">
                <a16:creationId xmlns:a16="http://schemas.microsoft.com/office/drawing/2014/main" id="{2BA4A826-E98C-4D43-95A2-8DD68C747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6"/>
          <a:stretch/>
        </p:blipFill>
        <p:spPr bwMode="auto">
          <a:xfrm>
            <a:off x="587895" y="3429000"/>
            <a:ext cx="5203494" cy="29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9B167-E9AE-4000-B3CE-004D71A5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081" y="4847798"/>
            <a:ext cx="5193748" cy="63712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/>
              <a:t>Where we’ve been!</a:t>
            </a:r>
          </a:p>
        </p:txBody>
      </p:sp>
    </p:spTree>
    <p:extLst>
      <p:ext uri="{BB962C8B-B14F-4D97-AF65-F5344CB8AC3E}">
        <p14:creationId xmlns:p14="http://schemas.microsoft.com/office/powerpoint/2010/main" val="357136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half life">
            <a:extLst>
              <a:ext uri="{FF2B5EF4-FFF2-40B4-BE49-F238E27FC236}">
                <a16:creationId xmlns:a16="http://schemas.microsoft.com/office/drawing/2014/main" id="{9E30BC50-4921-4F91-BBA6-99CF2F1B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8" r="14791"/>
          <a:stretch/>
        </p:blipFill>
        <p:spPr bwMode="auto">
          <a:xfrm>
            <a:off x="20" y="3428324"/>
            <a:ext cx="4067476" cy="34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Doom 1">
            <a:extLst>
              <a:ext uri="{FF2B5EF4-FFF2-40B4-BE49-F238E27FC236}">
                <a16:creationId xmlns:a16="http://schemas.microsoft.com/office/drawing/2014/main" id="{63670892-E0B1-4E1D-BCFC-EECCCCE49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777" b="3"/>
          <a:stretch/>
        </p:blipFill>
        <p:spPr bwMode="auto">
          <a:xfrm>
            <a:off x="20" y="10"/>
            <a:ext cx="4067476" cy="34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quake i">
            <a:extLst>
              <a:ext uri="{FF2B5EF4-FFF2-40B4-BE49-F238E27FC236}">
                <a16:creationId xmlns:a16="http://schemas.microsoft.com/office/drawing/2014/main" id="{6A4C8505-8088-46A6-A783-F0FFD7FBF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r="5526"/>
          <a:stretch/>
        </p:blipFill>
        <p:spPr bwMode="auto">
          <a:xfrm>
            <a:off x="4064316" y="-4"/>
            <a:ext cx="81333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Image result for horizon zero dawn">
            <a:extLst>
              <a:ext uri="{FF2B5EF4-FFF2-40B4-BE49-F238E27FC236}">
                <a16:creationId xmlns:a16="http://schemas.microsoft.com/office/drawing/2014/main" id="{3E1ACBE6-CD7F-4971-96F8-DEB2D68F5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5" b="20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FB6F1-78DF-46CC-A861-EAA2BF47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solidFill>
            <a:schemeClr val="bg1">
              <a:alpha val="43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Where we’re going!</a:t>
            </a:r>
          </a:p>
        </p:txBody>
      </p:sp>
    </p:spTree>
    <p:extLst>
      <p:ext uri="{BB962C8B-B14F-4D97-AF65-F5344CB8AC3E}">
        <p14:creationId xmlns:p14="http://schemas.microsoft.com/office/powerpoint/2010/main" val="227503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651</Words>
  <Application>Microsoft Office PowerPoint</Application>
  <PresentationFormat>Widescreen</PresentationFormat>
  <Paragraphs>146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Consolas</vt:lpstr>
      <vt:lpstr>Gotham</vt:lpstr>
      <vt:lpstr>GothamLight</vt:lpstr>
      <vt:lpstr>Office Theme</vt:lpstr>
      <vt:lpstr>PowerPoint Presentation</vt:lpstr>
      <vt:lpstr>PowerPoint Presentation</vt:lpstr>
      <vt:lpstr>PowerPoint Presentation</vt:lpstr>
      <vt:lpstr>What makes a good game?</vt:lpstr>
      <vt:lpstr>PowerPoint Presentation</vt:lpstr>
      <vt:lpstr>What makes a good game?</vt:lpstr>
      <vt:lpstr>Where we’ve been!</vt:lpstr>
      <vt:lpstr>PowerPoint Presentation</vt:lpstr>
      <vt:lpstr>Where we’re going!</vt:lpstr>
      <vt:lpstr>PowerPoint Presentation</vt:lpstr>
      <vt:lpstr>PowerPoint Presentation</vt:lpstr>
      <vt:lpstr>Game Brief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Angel</dc:creator>
  <cp:lastModifiedBy>Paul Angel</cp:lastModifiedBy>
  <cp:revision>2</cp:revision>
  <dcterms:created xsi:type="dcterms:W3CDTF">2017-09-15T17:37:22Z</dcterms:created>
  <dcterms:modified xsi:type="dcterms:W3CDTF">2019-04-06T07:50:04Z</dcterms:modified>
</cp:coreProperties>
</file>